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70" r:id="rId5"/>
    <p:sldId id="272" r:id="rId6"/>
    <p:sldId id="261" r:id="rId7"/>
    <p:sldId id="263" r:id="rId8"/>
    <p:sldId id="264" r:id="rId9"/>
    <p:sldId id="265" r:id="rId10"/>
    <p:sldId id="266" r:id="rId11"/>
    <p:sldId id="273" r:id="rId12"/>
    <p:sldId id="268" r:id="rId13"/>
    <p:sldId id="274" r:id="rId14"/>
    <p:sldId id="275" r:id="rId15"/>
    <p:sldId id="276" r:id="rId16"/>
    <p:sldId id="281" r:id="rId17"/>
    <p:sldId id="277" r:id="rId18"/>
    <p:sldId id="278" r:id="rId19"/>
    <p:sldId id="279" r:id="rId20"/>
    <p:sldId id="280" r:id="rId21"/>
    <p:sldId id="282" r:id="rId22"/>
    <p:sldId id="283" r:id="rId23"/>
    <p:sldId id="284" r:id="rId24"/>
    <p:sldId id="285" r:id="rId2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6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C9BF2017-E99E-4D0F-B257-B99A90EA3A75}" type="datetimeFigureOut">
              <a:rPr lang="pl-PL" smtClean="0"/>
              <a:pPr/>
              <a:t>2020-06-03</a:t>
            </a:fld>
            <a:endParaRPr lang="pl-PL"/>
          </a:p>
        </p:txBody>
      </p:sp>
      <p:sp>
        <p:nvSpPr>
          <p:cNvPr id="16" name="Symbol zastępczy numeru slajdu 15"/>
          <p:cNvSpPr>
            <a:spLocks noGrp="1"/>
          </p:cNvSpPr>
          <p:nvPr>
            <p:ph type="sldNum" sz="quarter" idx="11"/>
          </p:nvPr>
        </p:nvSpPr>
        <p:spPr/>
        <p:txBody>
          <a:bodyPr/>
          <a:lstStyle/>
          <a:p>
            <a:fld id="{B1F2D3D1-BCD7-405C-BE04-4B4DD73A28C9}" type="slidenum">
              <a:rPr lang="pl-PL" smtClean="0"/>
              <a:pPr/>
              <a:t>‹#›</a:t>
            </a:fld>
            <a:endParaRPr lang="pl-PL"/>
          </a:p>
        </p:txBody>
      </p:sp>
      <p:sp>
        <p:nvSpPr>
          <p:cNvPr id="17" name="Symbol zastępczy stopki 16"/>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9BF2017-E99E-4D0F-B257-B99A90EA3A75}" type="datetimeFigureOut">
              <a:rPr lang="pl-PL" smtClean="0"/>
              <a:pPr/>
              <a:t>2020-06-03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F2D3D1-BCD7-405C-BE04-4B4DD73A28C9}"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9BF2017-E99E-4D0F-B257-B99A90EA3A75}" type="datetimeFigureOut">
              <a:rPr lang="pl-PL" smtClean="0"/>
              <a:pPr/>
              <a:t>2020-06-03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F2D3D1-BCD7-405C-BE04-4B4DD73A28C9}"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C9BF2017-E99E-4D0F-B257-B99A90EA3A75}" type="datetimeFigureOut">
              <a:rPr lang="pl-PL" smtClean="0"/>
              <a:pPr/>
              <a:t>2020-06-03</a:t>
            </a:fld>
            <a:endParaRPr lang="pl-PL"/>
          </a:p>
        </p:txBody>
      </p:sp>
      <p:sp>
        <p:nvSpPr>
          <p:cNvPr id="15" name="Symbol zastępczy numeru slajdu 14"/>
          <p:cNvSpPr>
            <a:spLocks noGrp="1"/>
          </p:cNvSpPr>
          <p:nvPr>
            <p:ph type="sldNum" sz="quarter" idx="15"/>
          </p:nvPr>
        </p:nvSpPr>
        <p:spPr/>
        <p:txBody>
          <a:bodyPr/>
          <a:lstStyle>
            <a:lvl1pPr algn="ctr">
              <a:defRPr/>
            </a:lvl1pPr>
          </a:lstStyle>
          <a:p>
            <a:fld id="{B1F2D3D1-BCD7-405C-BE04-4B4DD73A28C9}" type="slidenum">
              <a:rPr lang="pl-PL" smtClean="0"/>
              <a:pPr/>
              <a:t>‹#›</a:t>
            </a:fld>
            <a:endParaRPr lang="pl-PL"/>
          </a:p>
        </p:txBody>
      </p:sp>
      <p:sp>
        <p:nvSpPr>
          <p:cNvPr id="16" name="Symbol zastępczy stopki 15"/>
          <p:cNvSpPr>
            <a:spLocks noGrp="1"/>
          </p:cNvSpPr>
          <p:nvPr>
            <p:ph type="ftr" sz="quarter" idx="16"/>
          </p:nvPr>
        </p:nvSpPr>
        <p:spPr/>
        <p:txBody>
          <a:bodyPr/>
          <a:lstStyle/>
          <a:p>
            <a:endParaRPr lang="pl-PL"/>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C9BF2017-E99E-4D0F-B257-B99A90EA3A75}" type="datetimeFigureOut">
              <a:rPr lang="pl-PL" smtClean="0"/>
              <a:pPr/>
              <a:t>2020-06-03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F2D3D1-BCD7-405C-BE04-4B4DD73A28C9}" type="slidenum">
              <a:rPr lang="pl-PL" smtClean="0"/>
              <a:pPr/>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C9BF2017-E99E-4D0F-B257-B99A90EA3A75}" type="datetimeFigureOut">
              <a:rPr lang="pl-PL" smtClean="0"/>
              <a:pPr/>
              <a:t>2020-06-03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1F2D3D1-BCD7-405C-BE04-4B4DD73A28C9}"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B1F2D3D1-BCD7-405C-BE04-4B4DD73A28C9}" type="slidenum">
              <a:rPr lang="pl-PL" smtClean="0"/>
              <a:pPr/>
              <a:t>‹#›</a:t>
            </a:fld>
            <a:endParaRPr lang="pl-PL"/>
          </a:p>
        </p:txBody>
      </p:sp>
      <p:sp>
        <p:nvSpPr>
          <p:cNvPr id="8" name="Symbol zastępczy stopki 7"/>
          <p:cNvSpPr>
            <a:spLocks noGrp="1"/>
          </p:cNvSpPr>
          <p:nvPr>
            <p:ph type="ftr" sz="quarter" idx="11"/>
          </p:nvPr>
        </p:nvSpPr>
        <p:spPr/>
        <p:txBody>
          <a:bodyPr/>
          <a:lstStyle/>
          <a:p>
            <a:endParaRPr lang="pl-PL"/>
          </a:p>
        </p:txBody>
      </p:sp>
      <p:sp>
        <p:nvSpPr>
          <p:cNvPr id="7" name="Symbol zastępczy daty 6"/>
          <p:cNvSpPr>
            <a:spLocks noGrp="1"/>
          </p:cNvSpPr>
          <p:nvPr>
            <p:ph type="dt" sz="half" idx="10"/>
          </p:nvPr>
        </p:nvSpPr>
        <p:spPr/>
        <p:txBody>
          <a:bodyPr/>
          <a:lstStyle/>
          <a:p>
            <a:fld id="{C9BF2017-E99E-4D0F-B257-B99A90EA3A75}" type="datetimeFigureOut">
              <a:rPr lang="pl-PL" smtClean="0"/>
              <a:pPr/>
              <a:t>2020-06-03</a:t>
            </a:fld>
            <a:endParaRPr lang="pl-PL"/>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C9BF2017-E99E-4D0F-B257-B99A90EA3A75}" type="datetimeFigureOut">
              <a:rPr lang="pl-PL" smtClean="0"/>
              <a:pPr/>
              <a:t>2020-06-03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1F2D3D1-BCD7-405C-BE04-4B4DD73A28C9}"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9BF2017-E99E-4D0F-B257-B99A90EA3A75}" type="datetimeFigureOut">
              <a:rPr lang="pl-PL" smtClean="0"/>
              <a:pPr/>
              <a:t>2020-06-03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1F2D3D1-BCD7-405C-BE04-4B4DD73A28C9}"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C9BF2017-E99E-4D0F-B257-B99A90EA3A75}" type="datetimeFigureOut">
              <a:rPr lang="pl-PL" smtClean="0"/>
              <a:pPr/>
              <a:t>2020-06-03</a:t>
            </a:fld>
            <a:endParaRPr lang="pl-PL"/>
          </a:p>
        </p:txBody>
      </p:sp>
      <p:sp>
        <p:nvSpPr>
          <p:cNvPr id="9" name="Symbol zastępczy numeru slajdu 8"/>
          <p:cNvSpPr>
            <a:spLocks noGrp="1"/>
          </p:cNvSpPr>
          <p:nvPr>
            <p:ph type="sldNum" sz="quarter" idx="15"/>
          </p:nvPr>
        </p:nvSpPr>
        <p:spPr/>
        <p:txBody>
          <a:bodyPr/>
          <a:lstStyle/>
          <a:p>
            <a:fld id="{B1F2D3D1-BCD7-405C-BE04-4B4DD73A28C9}" type="slidenum">
              <a:rPr lang="pl-PL" smtClean="0"/>
              <a:pPr/>
              <a:t>‹#›</a:t>
            </a:fld>
            <a:endParaRPr lang="pl-PL"/>
          </a:p>
        </p:txBody>
      </p:sp>
      <p:sp>
        <p:nvSpPr>
          <p:cNvPr id="10" name="Symbol zastępczy stopki 9"/>
          <p:cNvSpPr>
            <a:spLocks noGrp="1"/>
          </p:cNvSpPr>
          <p:nvPr>
            <p:ph type="ftr" sz="quarter" idx="16"/>
          </p:nvPr>
        </p:nvSpPr>
        <p:spPr/>
        <p:txBody>
          <a:bodyPr/>
          <a:lstStyle/>
          <a:p>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C9BF2017-E99E-4D0F-B257-B99A90EA3A75}" type="datetimeFigureOut">
              <a:rPr lang="pl-PL" smtClean="0"/>
              <a:pPr/>
              <a:t>2020-06-03</a:t>
            </a:fld>
            <a:endParaRPr lang="pl-PL"/>
          </a:p>
        </p:txBody>
      </p:sp>
      <p:sp>
        <p:nvSpPr>
          <p:cNvPr id="9" name="Symbol zastępczy numeru slajdu 8"/>
          <p:cNvSpPr>
            <a:spLocks noGrp="1"/>
          </p:cNvSpPr>
          <p:nvPr>
            <p:ph type="sldNum" sz="quarter" idx="11"/>
          </p:nvPr>
        </p:nvSpPr>
        <p:spPr/>
        <p:txBody>
          <a:bodyPr/>
          <a:lstStyle/>
          <a:p>
            <a:fld id="{B1F2D3D1-BCD7-405C-BE04-4B4DD73A28C9}" type="slidenum">
              <a:rPr lang="pl-PL" smtClean="0"/>
              <a:pPr/>
              <a:t>‹#›</a:t>
            </a:fld>
            <a:endParaRPr lang="pl-PL"/>
          </a:p>
        </p:txBody>
      </p:sp>
      <p:sp>
        <p:nvSpPr>
          <p:cNvPr id="10" name="Symbol zastępczy stopki 9"/>
          <p:cNvSpPr>
            <a:spLocks noGrp="1"/>
          </p:cNvSpPr>
          <p:nvPr>
            <p:ph type="ftr" sz="quarter" idx="12"/>
          </p:nvPr>
        </p:nvSpPr>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9BF2017-E99E-4D0F-B257-B99A90EA3A75}" type="datetimeFigureOut">
              <a:rPr lang="pl-PL" smtClean="0"/>
              <a:pPr/>
              <a:t>2020-06-03</a:t>
            </a:fld>
            <a:endParaRPr lang="pl-PL"/>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F2D3D1-BCD7-405C-BE04-4B4DD73A28C9}" type="slidenum">
              <a:rPr lang="pl-PL" smtClean="0"/>
              <a:pPr/>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endParaRPr lang="pl-PL" dirty="0" smtClean="0"/>
          </a:p>
          <a:p>
            <a:r>
              <a:rPr lang="pl-PL" dirty="0" smtClean="0"/>
              <a:t>Weronika Motyka 7a</a:t>
            </a:r>
          </a:p>
          <a:p>
            <a:endParaRPr lang="pl-PL" dirty="0"/>
          </a:p>
        </p:txBody>
      </p:sp>
      <p:sp>
        <p:nvSpPr>
          <p:cNvPr id="2" name="Tytuł 1"/>
          <p:cNvSpPr>
            <a:spLocks noGrp="1"/>
          </p:cNvSpPr>
          <p:nvPr>
            <p:ph type="ctrTitle"/>
          </p:nvPr>
        </p:nvSpPr>
        <p:spPr/>
        <p:txBody>
          <a:bodyPr/>
          <a:lstStyle/>
          <a:p>
            <a:r>
              <a:rPr lang="pl-PL" dirty="0" smtClean="0"/>
              <a:t>Rządy parlamentarne II Rzeczypospolitej  </a:t>
            </a:r>
            <a:endParaRPr lang="pl-PL"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buNone/>
            </a:pPr>
            <a:r>
              <a:rPr lang="pl-PL" dirty="0" smtClean="0"/>
              <a:t>    Listopad 1922 r. - Polska scena polityczna.</a:t>
            </a:r>
          </a:p>
          <a:p>
            <a:pPr>
              <a:buNone/>
            </a:pPr>
            <a:r>
              <a:rPr lang="pl-PL" dirty="0" smtClean="0"/>
              <a:t>    Żadne z ugrupowań politycznych nie uzyskało decydującej przewagi w parlamencie. Marszałkiem Sejmu został Maciej Rataj.</a:t>
            </a:r>
            <a:endParaRPr lang="pl-PL" dirty="0"/>
          </a:p>
        </p:txBody>
      </p:sp>
      <p:sp>
        <p:nvSpPr>
          <p:cNvPr id="2" name="Tytuł 1"/>
          <p:cNvSpPr>
            <a:spLocks noGrp="1"/>
          </p:cNvSpPr>
          <p:nvPr>
            <p:ph type="title"/>
          </p:nvPr>
        </p:nvSpPr>
        <p:spPr/>
        <p:txBody>
          <a:bodyPr/>
          <a:lstStyle/>
          <a:p>
            <a:r>
              <a:rPr lang="pl-PL" dirty="0" smtClean="0"/>
              <a:t>4. Wybory parlamentarne</a:t>
            </a:r>
            <a:endParaRPr lang="pl-PL" dirty="0"/>
          </a:p>
        </p:txBody>
      </p:sp>
      <p:pic>
        <p:nvPicPr>
          <p:cNvPr id="4" name="Obraz 3" descr="Maciej Rataj – Wikipedia, wolna encyklopedia"/>
          <p:cNvPicPr/>
          <p:nvPr/>
        </p:nvPicPr>
        <p:blipFill>
          <a:blip r:embed="rId2" cstate="print"/>
          <a:srcRect/>
          <a:stretch>
            <a:fillRect/>
          </a:stretch>
        </p:blipFill>
        <p:spPr bwMode="auto">
          <a:xfrm>
            <a:off x="5143504" y="2928934"/>
            <a:ext cx="2828925" cy="352425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457200" y="1524000"/>
          <a:ext cx="8229600" cy="4619644"/>
        </p:xfrm>
        <a:graphic>
          <a:graphicData uri="http://schemas.openxmlformats.org/drawingml/2006/table">
            <a:tbl>
              <a:tblPr firstRow="1" bandRow="1">
                <a:tableStyleId>{5C22544A-7EE6-4342-B048-85BDC9FD1C3A}</a:tableStyleId>
              </a:tblPr>
              <a:tblGrid>
                <a:gridCol w="4114800"/>
                <a:gridCol w="4114800"/>
              </a:tblGrid>
              <a:tr h="397213">
                <a:tc>
                  <a:txBody>
                    <a:bodyPr/>
                    <a:lstStyle/>
                    <a:p>
                      <a:pPr algn="ctr"/>
                      <a:r>
                        <a:rPr lang="pl-PL" dirty="0" smtClean="0"/>
                        <a:t>Nazwa Partii </a:t>
                      </a:r>
                      <a:endParaRPr lang="pl-PL" dirty="0"/>
                    </a:p>
                  </a:txBody>
                  <a:tcPr/>
                </a:tc>
                <a:tc>
                  <a:txBody>
                    <a:bodyPr/>
                    <a:lstStyle/>
                    <a:p>
                      <a:pPr algn="ctr"/>
                      <a:r>
                        <a:rPr lang="pl-PL" dirty="0" smtClean="0"/>
                        <a:t>Przedstawiciele</a:t>
                      </a:r>
                      <a:endParaRPr lang="pl-PL" dirty="0"/>
                    </a:p>
                  </a:txBody>
                  <a:tcPr/>
                </a:tc>
              </a:tr>
              <a:tr h="397213">
                <a:tc>
                  <a:txBody>
                    <a:bodyPr/>
                    <a:lstStyle/>
                    <a:p>
                      <a:pPr algn="ctr"/>
                      <a:r>
                        <a:rPr lang="pl-PL" dirty="0" smtClean="0"/>
                        <a:t>Narodowa Demokracja</a:t>
                      </a:r>
                      <a:endParaRPr lang="pl-PL" dirty="0"/>
                    </a:p>
                  </a:txBody>
                  <a:tcPr/>
                </a:tc>
                <a:tc>
                  <a:txBody>
                    <a:bodyPr/>
                    <a:lstStyle/>
                    <a:p>
                      <a:r>
                        <a:rPr lang="pl-PL" dirty="0" smtClean="0"/>
                        <a:t>Roman Dmowski, Marian </a:t>
                      </a:r>
                      <a:r>
                        <a:rPr lang="pl-PL" dirty="0" err="1" smtClean="0"/>
                        <a:t>Seyda</a:t>
                      </a:r>
                      <a:r>
                        <a:rPr lang="pl-PL" baseline="0" dirty="0" smtClean="0"/>
                        <a:t> </a:t>
                      </a:r>
                      <a:endParaRPr lang="pl-PL" dirty="0"/>
                    </a:p>
                  </a:txBody>
                  <a:tcPr/>
                </a:tc>
              </a:tr>
              <a:tr h="685601">
                <a:tc>
                  <a:txBody>
                    <a:bodyPr/>
                    <a:lstStyle/>
                    <a:p>
                      <a:pPr algn="ctr"/>
                      <a:r>
                        <a:rPr lang="pl-PL" dirty="0" smtClean="0"/>
                        <a:t>Polskie Stronnictwo Chrześcijańskiej Demokracji </a:t>
                      </a:r>
                      <a:endParaRPr lang="pl-PL" dirty="0"/>
                    </a:p>
                  </a:txBody>
                  <a:tcPr/>
                </a:tc>
                <a:tc>
                  <a:txBody>
                    <a:bodyPr/>
                    <a:lstStyle/>
                    <a:p>
                      <a:pPr algn="ctr"/>
                      <a:r>
                        <a:rPr lang="pl-PL" dirty="0" smtClean="0"/>
                        <a:t>Wojciech Korfanty, ksiądz Stanisław Adamski</a:t>
                      </a:r>
                      <a:endParaRPr lang="pl-PL" dirty="0"/>
                    </a:p>
                  </a:txBody>
                  <a:tcPr/>
                </a:tc>
              </a:tr>
              <a:tr h="397213">
                <a:tc>
                  <a:txBody>
                    <a:bodyPr/>
                    <a:lstStyle/>
                    <a:p>
                      <a:pPr algn="ctr"/>
                      <a:r>
                        <a:rPr lang="pl-PL" dirty="0" smtClean="0"/>
                        <a:t>Narodowa Partia Robotnicza </a:t>
                      </a:r>
                      <a:endParaRPr lang="pl-PL" dirty="0"/>
                    </a:p>
                  </a:txBody>
                  <a:tcPr/>
                </a:tc>
                <a:tc>
                  <a:txBody>
                    <a:bodyPr/>
                    <a:lstStyle/>
                    <a:p>
                      <a:pPr algn="ctr"/>
                      <a:r>
                        <a:rPr lang="pl-PL" dirty="0" smtClean="0"/>
                        <a:t>Karol Popiel </a:t>
                      </a:r>
                      <a:endParaRPr lang="pl-PL" dirty="0"/>
                    </a:p>
                  </a:txBody>
                  <a:tcPr/>
                </a:tc>
              </a:tr>
              <a:tr h="685601">
                <a:tc>
                  <a:txBody>
                    <a:bodyPr/>
                    <a:lstStyle/>
                    <a:p>
                      <a:pPr algn="ctr"/>
                      <a:r>
                        <a:rPr lang="pl-PL" dirty="0" smtClean="0"/>
                        <a:t>Polskie Stronnictwo Ludowe „Piast” (PSL – Piast) </a:t>
                      </a:r>
                      <a:endParaRPr lang="pl-PL" dirty="0"/>
                    </a:p>
                  </a:txBody>
                  <a:tcPr/>
                </a:tc>
                <a:tc>
                  <a:txBody>
                    <a:bodyPr/>
                    <a:lstStyle/>
                    <a:p>
                      <a:pPr algn="ctr"/>
                      <a:r>
                        <a:rPr lang="pl-PL" dirty="0" smtClean="0"/>
                        <a:t>Wincenty Witos, Maciej Rataj. Władysław </a:t>
                      </a:r>
                      <a:r>
                        <a:rPr lang="pl-PL" dirty="0" err="1" smtClean="0"/>
                        <a:t>Kiernik</a:t>
                      </a:r>
                      <a:r>
                        <a:rPr lang="pl-PL" baseline="0" dirty="0" smtClean="0"/>
                        <a:t> </a:t>
                      </a:r>
                      <a:endParaRPr lang="pl-PL" dirty="0"/>
                    </a:p>
                  </a:txBody>
                  <a:tcPr/>
                </a:tc>
              </a:tr>
              <a:tr h="685601">
                <a:tc>
                  <a:txBody>
                    <a:bodyPr/>
                    <a:lstStyle/>
                    <a:p>
                      <a:pPr algn="ctr"/>
                      <a:r>
                        <a:rPr lang="pl-PL" dirty="0" smtClean="0"/>
                        <a:t>Polskie Stronnictwo Ludowe „Wyzwolenie” (PSL – Wyzwolenie) </a:t>
                      </a:r>
                      <a:endParaRPr lang="pl-PL" dirty="0"/>
                    </a:p>
                  </a:txBody>
                  <a:tcPr/>
                </a:tc>
                <a:tc>
                  <a:txBody>
                    <a:bodyPr/>
                    <a:lstStyle/>
                    <a:p>
                      <a:r>
                        <a:rPr lang="pl-PL" dirty="0" smtClean="0"/>
                        <a:t>Stanisław Thugutt, Tomasz Nocznicki </a:t>
                      </a:r>
                      <a:endParaRPr lang="pl-PL" dirty="0"/>
                    </a:p>
                  </a:txBody>
                  <a:tcPr/>
                </a:tc>
              </a:tr>
              <a:tr h="685601">
                <a:tc>
                  <a:txBody>
                    <a:bodyPr/>
                    <a:lstStyle/>
                    <a:p>
                      <a:pPr algn="ctr"/>
                      <a:r>
                        <a:rPr lang="pl-PL" dirty="0" smtClean="0"/>
                        <a:t>Polska Partia Socjalistyczna (PPS)</a:t>
                      </a:r>
                      <a:endParaRPr lang="pl-PL" dirty="0"/>
                    </a:p>
                  </a:txBody>
                  <a:tcPr/>
                </a:tc>
                <a:tc>
                  <a:txBody>
                    <a:bodyPr/>
                    <a:lstStyle/>
                    <a:p>
                      <a:pPr algn="ctr"/>
                      <a:r>
                        <a:rPr lang="pl-PL" dirty="0" smtClean="0"/>
                        <a:t>Ignacy Daszyński, Mieczysław Niedziałkowski, Jędrzej Moraczewski</a:t>
                      </a:r>
                      <a:endParaRPr lang="pl-PL" dirty="0"/>
                    </a:p>
                  </a:txBody>
                  <a:tcPr/>
                </a:tc>
              </a:tr>
              <a:tr h="685601">
                <a:tc>
                  <a:txBody>
                    <a:bodyPr/>
                    <a:lstStyle/>
                    <a:p>
                      <a:pPr algn="ctr"/>
                      <a:r>
                        <a:rPr lang="pl-PL" dirty="0" smtClean="0"/>
                        <a:t>Komunistyczna Partia Polski (KPP) </a:t>
                      </a:r>
                      <a:endParaRPr lang="pl-PL" dirty="0"/>
                    </a:p>
                  </a:txBody>
                  <a:tcPr/>
                </a:tc>
                <a:tc>
                  <a:txBody>
                    <a:bodyPr/>
                    <a:lstStyle/>
                    <a:p>
                      <a:pPr algn="ctr"/>
                      <a:r>
                        <a:rPr lang="pl-PL" dirty="0" smtClean="0"/>
                        <a:t>Adolf Warski, Maria „Wera” Koszutska, Julian Leszczyński </a:t>
                      </a:r>
                      <a:r>
                        <a:rPr lang="pl-PL" dirty="0" err="1" smtClean="0"/>
                        <a:t>Leński</a:t>
                      </a:r>
                      <a:r>
                        <a:rPr lang="pl-PL" dirty="0" smtClean="0"/>
                        <a:t> </a:t>
                      </a:r>
                      <a:endParaRPr lang="pl-PL" dirty="0"/>
                    </a:p>
                  </a:txBody>
                  <a:tcPr/>
                </a:tc>
              </a:tr>
            </a:tbl>
          </a:graphicData>
        </a:graphic>
      </p:graphicFrame>
      <p:sp>
        <p:nvSpPr>
          <p:cNvPr id="3" name="Tytuł 2"/>
          <p:cNvSpPr>
            <a:spLocks noGrp="1"/>
          </p:cNvSpPr>
          <p:nvPr>
            <p:ph type="title"/>
          </p:nvPr>
        </p:nvSpPr>
        <p:spPr/>
        <p:txBody>
          <a:bodyPr>
            <a:normAutofit fontScale="90000"/>
          </a:bodyPr>
          <a:lstStyle/>
          <a:p>
            <a:pPr algn="ctr"/>
            <a:r>
              <a:rPr lang="pl-PL" dirty="0" smtClean="0"/>
              <a:t>Najważniejsze ugrupowania polityczne</a:t>
            </a:r>
            <a:br>
              <a:rPr lang="pl-PL" dirty="0" smtClean="0"/>
            </a:br>
            <a:r>
              <a:rPr lang="pl-PL" dirty="0" smtClean="0"/>
              <a:t> II Rzeczypospolitej 1921 – 1926</a:t>
            </a:r>
            <a:endParaRPr lang="pl-PL" dirty="0"/>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7158" y="1857364"/>
            <a:ext cx="8229600" cy="4572000"/>
          </a:xfrm>
        </p:spPr>
        <p:txBody>
          <a:bodyPr/>
          <a:lstStyle/>
          <a:p>
            <a:pPr>
              <a:buNone/>
            </a:pPr>
            <a:r>
              <a:rPr lang="pl-PL" dirty="0" smtClean="0"/>
              <a:t>    a) 9.12.1922 r. połączone izby Sejmu i Senatu w Zgromadzenie Narodowe wybrały </a:t>
            </a:r>
            <a:r>
              <a:rPr lang="pl-PL" dirty="0" smtClean="0">
                <a:effectLst>
                  <a:outerShdw blurRad="38100" dist="38100" dir="2700000" algn="tl">
                    <a:srgbClr val="000000">
                      <a:alpha val="43137"/>
                    </a:srgbClr>
                  </a:outerShdw>
                </a:effectLst>
              </a:rPr>
              <a:t>Gabriela Narutowicza</a:t>
            </a:r>
            <a:r>
              <a:rPr lang="pl-PL" dirty="0" smtClean="0"/>
              <a:t> z PSL. Sprzeciwiła mu się endecja. Narutowicz został zamordowany 16. grudnia przez fanatyka endecji Eligiusza Niewiadomskiego. Funkcję prezydenta przejął marszałek Sejmu do czasu wyboru nowego prezydenta. </a:t>
            </a:r>
          </a:p>
          <a:p>
            <a:pPr>
              <a:buNone/>
            </a:pPr>
            <a:endParaRPr lang="pl-PL" dirty="0" smtClean="0"/>
          </a:p>
          <a:p>
            <a:pPr>
              <a:buNone/>
            </a:pPr>
            <a:r>
              <a:rPr lang="pl-PL" dirty="0" smtClean="0"/>
              <a:t>     b) 20.12.1922 r. Zgromadzenie Narodowe wybrało </a:t>
            </a:r>
            <a:r>
              <a:rPr lang="pl-PL" dirty="0" smtClean="0">
                <a:effectLst>
                  <a:outerShdw blurRad="38100" dist="38100" dir="2700000" algn="tl">
                    <a:srgbClr val="000000">
                      <a:alpha val="43137"/>
                    </a:srgbClr>
                  </a:outerShdw>
                </a:effectLst>
              </a:rPr>
              <a:t>Stanisława Wojciechowskiego </a:t>
            </a:r>
            <a:r>
              <a:rPr lang="pl-PL" dirty="0" smtClean="0"/>
              <a:t>z PSL – Piast.</a:t>
            </a:r>
            <a:endParaRPr lang="pl-PL" dirty="0"/>
          </a:p>
        </p:txBody>
      </p:sp>
      <p:sp>
        <p:nvSpPr>
          <p:cNvPr id="2" name="Tytuł 1"/>
          <p:cNvSpPr>
            <a:spLocks noGrp="1"/>
          </p:cNvSpPr>
          <p:nvPr>
            <p:ph type="title"/>
          </p:nvPr>
        </p:nvSpPr>
        <p:spPr>
          <a:xfrm>
            <a:off x="571472" y="428604"/>
            <a:ext cx="8229600" cy="1219200"/>
          </a:xfrm>
        </p:spPr>
        <p:txBody>
          <a:bodyPr>
            <a:normAutofit fontScale="90000"/>
          </a:bodyPr>
          <a:lstStyle/>
          <a:p>
            <a:r>
              <a:rPr lang="pl-PL" dirty="0" smtClean="0"/>
              <a:t>5. Wybory prezydenckie 1922 r. i rządy demokracji parlamentarnej</a:t>
            </a:r>
            <a:endParaRPr lang="pl-PL" dirty="0"/>
          </a:p>
        </p:txBody>
      </p:sp>
    </p:spTree>
  </p:cSld>
  <p:clrMapOvr>
    <a:masterClrMapping/>
  </p:clrMapOvr>
  <p:transition>
    <p:cover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Pierwsze wybory prezydenckie w Polsce w 1922 roku - Lata 1918-1945 ..."/>
          <p:cNvPicPr>
            <a:picLocks noGrp="1"/>
          </p:cNvPicPr>
          <p:nvPr>
            <p:ph idx="1"/>
          </p:nvPr>
        </p:nvPicPr>
        <p:blipFill>
          <a:blip r:embed="rId2" cstate="print"/>
          <a:srcRect/>
          <a:stretch>
            <a:fillRect/>
          </a:stretch>
        </p:blipFill>
        <p:spPr bwMode="auto">
          <a:xfrm>
            <a:off x="714348" y="571480"/>
            <a:ext cx="7715304" cy="5929330"/>
          </a:xfrm>
          <a:prstGeom prst="rect">
            <a:avLst/>
          </a:prstGeom>
          <a:noFill/>
          <a:ln w="9525">
            <a:noFill/>
            <a:miter lim="800000"/>
            <a:headEnd/>
            <a:tailEnd/>
          </a:ln>
        </p:spPr>
      </p:pic>
    </p:spTree>
  </p:cSld>
  <p:clrMapOvr>
    <a:masterClrMapping/>
  </p:clrMapOvr>
  <p:transition>
    <p:push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lnSpcReduction="10000"/>
          </a:bodyPr>
          <a:lstStyle/>
          <a:p>
            <a:pPr>
              <a:buNone/>
            </a:pPr>
            <a:r>
              <a:rPr lang="pl-PL" dirty="0" smtClean="0"/>
              <a:t>    a) rząd </a:t>
            </a:r>
            <a:r>
              <a:rPr lang="pl-PL" dirty="0" err="1" smtClean="0"/>
              <a:t>Chjeno</a:t>
            </a:r>
            <a:r>
              <a:rPr lang="pl-PL" dirty="0" smtClean="0"/>
              <a:t> - Piasta Ugrupowania prawicy i centrum w maju 1923 r. podpisały pakt lanckoroński, skutkiem  czego powstała koalicja endecji, chadecji i PSL-Piast zwana w skrócie </a:t>
            </a:r>
            <a:r>
              <a:rPr lang="pl-PL" dirty="0" err="1" smtClean="0"/>
              <a:t>Chjeno</a:t>
            </a:r>
            <a:r>
              <a:rPr lang="pl-PL" dirty="0" smtClean="0"/>
              <a:t> – Piastem. Miała ona przewagę w parlamencie dzięki czemu nowym premierem został Wincenty Witos. </a:t>
            </a:r>
            <a:r>
              <a:rPr lang="pl-PL" dirty="0" err="1" smtClean="0"/>
              <a:t>Chjeno</a:t>
            </a:r>
            <a:r>
              <a:rPr lang="pl-PL" dirty="0" smtClean="0"/>
              <a:t> – Piast przejął władzę w trudnej sytuacji społecznej i gospodarczej. Kraj pogrążony był w kryzysie gospodarczym, szalała hiperinflacja, we wrześniu rozpoczęły się strajki robotników w górnictwie, hutnictwie i przemyśle włókienniczym. W listopadzie 1923 r. strajk robotników w Krakowie przekształcił się w regularną walkę i został spacyfikowany siłą. Rząd Witosa podał się do dymisji. Gospodarka uległa praktycznie załamaniu.</a:t>
            </a:r>
            <a:endParaRPr lang="pl-PL" dirty="0"/>
          </a:p>
        </p:txBody>
      </p:sp>
      <p:sp>
        <p:nvSpPr>
          <p:cNvPr id="3" name="Tytuł 2"/>
          <p:cNvSpPr>
            <a:spLocks noGrp="1"/>
          </p:cNvSpPr>
          <p:nvPr>
            <p:ph type="title"/>
          </p:nvPr>
        </p:nvSpPr>
        <p:spPr/>
        <p:txBody>
          <a:bodyPr>
            <a:normAutofit/>
          </a:bodyPr>
          <a:lstStyle/>
          <a:p>
            <a:r>
              <a:rPr lang="pl-PL" dirty="0" smtClean="0"/>
              <a:t>6. Rządy parlamentarne 1923 – 1926</a:t>
            </a:r>
            <a:endParaRPr lang="pl-PL" dirty="0"/>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buNone/>
            </a:pPr>
            <a:r>
              <a:rPr lang="pl-PL" dirty="0" smtClean="0"/>
              <a:t>	b) rząd Władysława Grabskiego 1923 – 1925.</a:t>
            </a:r>
          </a:p>
          <a:p>
            <a:pPr>
              <a:buNone/>
            </a:pPr>
            <a:r>
              <a:rPr lang="pl-PL" dirty="0" smtClean="0"/>
              <a:t>    W tej sytuacji Stanisław Wojciechowski powołał rząd „fachowców”, na czele którego stanął Władysław Grabski. Jako rząd pozaparlamentarny nie miał poparcia partii. W tej sytuacji parlament zgodził nadać rządowi specjalne uprawnienia by mógł on wyprowadzić kraj z zapaści.</a:t>
            </a:r>
            <a:endParaRPr lang="pl-PL" dirty="0"/>
          </a:p>
        </p:txBody>
      </p:sp>
    </p:spTree>
  </p:cSld>
  <p:clrMapOvr>
    <a:masterClrMapping/>
  </p:clrMapOvr>
  <p:transition>
    <p:wheel spokes="2"/>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buNone/>
            </a:pPr>
            <a:r>
              <a:rPr lang="pl-PL" dirty="0" smtClean="0"/>
              <a:t>	Władysław Dominik Grabski – polski polityk narodowej demokracji, ekonomista i historyk, minister skarbu oraz dwukrotny premier II Rzeczypospolitej, autor reformy walutowej.</a:t>
            </a:r>
            <a:endParaRPr lang="pl-PL" dirty="0"/>
          </a:p>
        </p:txBody>
      </p:sp>
      <p:sp>
        <p:nvSpPr>
          <p:cNvPr id="3" name="Tytuł 2"/>
          <p:cNvSpPr>
            <a:spLocks noGrp="1"/>
          </p:cNvSpPr>
          <p:nvPr>
            <p:ph type="title"/>
          </p:nvPr>
        </p:nvSpPr>
        <p:spPr/>
        <p:txBody>
          <a:bodyPr/>
          <a:lstStyle/>
          <a:p>
            <a:r>
              <a:rPr lang="pl-PL" dirty="0" smtClean="0"/>
              <a:t>Władysław Grabski </a:t>
            </a:r>
            <a:endParaRPr lang="pl-PL" dirty="0"/>
          </a:p>
        </p:txBody>
      </p:sp>
      <p:pic>
        <p:nvPicPr>
          <p:cNvPr id="4" name="Obraz 3" descr="Władysław Grabski – Wikipedia, wolna encyklopedia"/>
          <p:cNvPicPr/>
          <p:nvPr/>
        </p:nvPicPr>
        <p:blipFill>
          <a:blip r:embed="rId2" cstate="print"/>
          <a:srcRect/>
          <a:stretch>
            <a:fillRect/>
          </a:stretch>
        </p:blipFill>
        <p:spPr bwMode="auto">
          <a:xfrm>
            <a:off x="4714876" y="2928934"/>
            <a:ext cx="2786082" cy="3571900"/>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r>
              <a:rPr lang="pl-PL" dirty="0" smtClean="0"/>
              <a:t>reforma administracji – wprowadził drastyczne oszczędności. Zmniejszono liczbę funkcjonariuszy policji; urzędnikom obniżono pensje, </a:t>
            </a:r>
          </a:p>
          <a:p>
            <a:r>
              <a:rPr lang="pl-PL" dirty="0" smtClean="0"/>
              <a:t>reforma podatkowa – wprowadził podatek majątkowy, </a:t>
            </a:r>
          </a:p>
          <a:p>
            <a:r>
              <a:rPr lang="pl-PL" dirty="0" smtClean="0"/>
              <a:t> wstrzymano dofinansowywanie przedsiębiorstw deficytowych, </a:t>
            </a:r>
          </a:p>
          <a:p>
            <a:r>
              <a:rPr lang="pl-PL" dirty="0" smtClean="0"/>
              <a:t>zreorganizowano pocztę i kolej, wstrzymano inwestycje kolejowe oraz podniesiono taryfę przewozową </a:t>
            </a:r>
          </a:p>
        </p:txBody>
      </p:sp>
      <p:sp>
        <p:nvSpPr>
          <p:cNvPr id="3" name="Tytuł 2"/>
          <p:cNvSpPr>
            <a:spLocks noGrp="1"/>
          </p:cNvSpPr>
          <p:nvPr>
            <p:ph type="title"/>
          </p:nvPr>
        </p:nvSpPr>
        <p:spPr/>
        <p:txBody>
          <a:bodyPr>
            <a:normAutofit fontScale="90000"/>
          </a:bodyPr>
          <a:lstStyle/>
          <a:p>
            <a:r>
              <a:rPr lang="pl-PL" dirty="0" smtClean="0"/>
              <a:t>Reformy rządu Władysława Grabskiego</a:t>
            </a:r>
            <a:endParaRPr lang="pl-PL" dirty="0"/>
          </a:p>
        </p:txBody>
      </p:sp>
    </p:spTree>
  </p:cSld>
  <p:clrMapOvr>
    <a:masterClrMapping/>
  </p:clrMapOvr>
  <p:transition>
    <p:comb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928670"/>
            <a:ext cx="8229600" cy="5167330"/>
          </a:xfrm>
        </p:spPr>
        <p:txBody>
          <a:bodyPr/>
          <a:lstStyle/>
          <a:p>
            <a:r>
              <a:rPr lang="pl-PL" dirty="0" smtClean="0"/>
              <a:t>reforma rolna 1925 r. – jej celem było uzyskanie nadwyżek ziemi, którą można by przekazać chłopom. W tym celu ustalono maksymalną wielkość majątku ziemskiego na 180 ha (wyjątki – 60 ha w okręgach podmiejskich, 300 ha na Kresach Wschodnich, 700 ha dla majątków uprzemysłowionych). Podstawą reformy była dobrowolna parcelacja majątków prywatnych. Ustalono roczny kontyngent na 200 tys. ha. gdyby osoby fizyczne nie przekazały takiej ilości ziemi w ciągu roku wówczas państwo mogło przystąpić do przymusowego wywłaszczenia i parcelacji ziemi.</a:t>
            </a:r>
          </a:p>
          <a:p>
            <a:endParaRPr lang="pl-PL" dirty="0"/>
          </a:p>
        </p:txBody>
      </p:sp>
    </p:spTree>
  </p:cSld>
  <p:clrMapOvr>
    <a:masterClrMapping/>
  </p:clrMapOvr>
  <p:transition>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Władysław Grabski. Dlaczego stał się znienawidzonym reformatorem ..."/>
          <p:cNvPicPr>
            <a:picLocks noGrp="1"/>
          </p:cNvPicPr>
          <p:nvPr>
            <p:ph idx="1"/>
          </p:nvPr>
        </p:nvPicPr>
        <p:blipFill>
          <a:blip r:embed="rId2" cstate="print"/>
          <a:srcRect/>
          <a:stretch>
            <a:fillRect/>
          </a:stretch>
        </p:blipFill>
        <p:spPr bwMode="auto">
          <a:xfrm>
            <a:off x="1071538" y="1214422"/>
            <a:ext cx="7112000" cy="481014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524000"/>
            <a:ext cx="8229600" cy="3690950"/>
          </a:xfrm>
        </p:spPr>
        <p:txBody>
          <a:bodyPr/>
          <a:lstStyle/>
          <a:p>
            <a:r>
              <a:rPr lang="pl-PL" dirty="0" smtClean="0"/>
              <a:t>Wybory do Sejmu Ustawodawczego</a:t>
            </a:r>
          </a:p>
          <a:p>
            <a:pPr>
              <a:buNone/>
            </a:pPr>
            <a:r>
              <a:rPr lang="pl-PL" dirty="0" smtClean="0"/>
              <a:t> </a:t>
            </a:r>
          </a:p>
          <a:p>
            <a:pPr>
              <a:buNone/>
            </a:pPr>
            <a:r>
              <a:rPr lang="pl-PL" dirty="0" smtClean="0"/>
              <a:t>   26.01.1919 r. 26 stycznia 1919 r. odbyły się wybory do Sejmu Ustawodawczego na obszarach kontrolowanych przez rząd Ignacego Paderewskiego.</a:t>
            </a:r>
            <a:endParaRPr lang="pl-PL" dirty="0"/>
          </a:p>
        </p:txBody>
      </p:sp>
      <p:sp>
        <p:nvSpPr>
          <p:cNvPr id="2" name="Tytuł 1"/>
          <p:cNvSpPr>
            <a:spLocks noGrp="1"/>
          </p:cNvSpPr>
          <p:nvPr>
            <p:ph type="title"/>
          </p:nvPr>
        </p:nvSpPr>
        <p:spPr/>
        <p:txBody>
          <a:bodyPr/>
          <a:lstStyle/>
          <a:p>
            <a:r>
              <a:rPr lang="pl-PL" dirty="0" smtClean="0"/>
              <a:t>1.Wybory </a:t>
            </a:r>
            <a:endParaRPr lang="pl-PL" dirty="0"/>
          </a:p>
        </p:txBody>
      </p:sp>
      <p:pic>
        <p:nvPicPr>
          <p:cNvPr id="6" name="Obraz 5" descr="Wybory parlamentarne 1989 (wybory do sejmu kontraktowego), Wrocław ..."/>
          <p:cNvPicPr/>
          <p:nvPr/>
        </p:nvPicPr>
        <p:blipFill>
          <a:blip r:embed="rId2" cstate="print"/>
          <a:srcRect/>
          <a:stretch>
            <a:fillRect/>
          </a:stretch>
        </p:blipFill>
        <p:spPr bwMode="auto">
          <a:xfrm>
            <a:off x="3857620" y="3786190"/>
            <a:ext cx="4786314" cy="2857496"/>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28596" y="1857364"/>
            <a:ext cx="8229600" cy="4572000"/>
          </a:xfrm>
        </p:spPr>
        <p:txBody>
          <a:bodyPr/>
          <a:lstStyle/>
          <a:p>
            <a:r>
              <a:rPr lang="pl-PL" dirty="0" smtClean="0"/>
              <a:t>zaciągnął pożyczki zagraniczne we Włoszech, USA i Szwecji na inwestycje. Dzięki temu podjęto budowę magistrali kolejowej łączącej Górny Śląsk z Pomorzem Gdańskim i rozbudowano port w Gdyni.</a:t>
            </a:r>
          </a:p>
          <a:p>
            <a:r>
              <a:rPr lang="pl-PL" dirty="0" smtClean="0"/>
              <a:t> Rząd Grabskiego podpisał konkordat z Watykanem 1925 r. (umowę regulującą stosunki państwo – Kościół).</a:t>
            </a:r>
            <a:endParaRPr lang="pl-PL" dirty="0"/>
          </a:p>
        </p:txBody>
      </p:sp>
      <p:sp>
        <p:nvSpPr>
          <p:cNvPr id="3" name="Tytuł 2"/>
          <p:cNvSpPr>
            <a:spLocks noGrp="1"/>
          </p:cNvSpPr>
          <p:nvPr>
            <p:ph type="title"/>
          </p:nvPr>
        </p:nvSpPr>
        <p:spPr>
          <a:xfrm>
            <a:off x="500034" y="285728"/>
            <a:ext cx="8229600" cy="1219200"/>
          </a:xfrm>
        </p:spPr>
        <p:txBody>
          <a:bodyPr/>
          <a:lstStyle/>
          <a:p>
            <a:r>
              <a:rPr lang="pl-PL" dirty="0" smtClean="0"/>
              <a:t>Inne działania rządu Grabskiego</a:t>
            </a:r>
            <a:endParaRPr lang="pl-PL" dirty="0"/>
          </a:p>
        </p:txBody>
      </p:sp>
    </p:spTree>
  </p:cSld>
  <p:clrMapOvr>
    <a:masterClrMapping/>
  </p:clrMapOvr>
  <p:transition>
    <p:spli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142984"/>
            <a:ext cx="8229600" cy="4953016"/>
          </a:xfrm>
        </p:spPr>
        <p:txBody>
          <a:bodyPr>
            <a:normAutofit fontScale="92500"/>
          </a:bodyPr>
          <a:lstStyle/>
          <a:p>
            <a:r>
              <a:rPr lang="pl-PL" dirty="0" smtClean="0"/>
              <a:t>Niestety w połowie 1925 r. wygasła umowa z Niemcami, dzięki której do tej pory na rynek niemiecki trafiał polski węgiel bez cła. Władze niemieckie zakazały importu polskiego węgla – wybuchła wojna celna z Niemcami, która odbiła się niekorzystnie na polskiej gospodarce (inflacja, ujemny bilans handlowy). Drugą porażką rządu polskiego było podpisanie układu w Locarno między Niemcami a Belgią i Francją. Niemcy zagwarantowały w nim nienaruszalność swojej granicy zachodniej. Nie chciały jednak uznać  nienaruszalności swojej granicy wschodniej. Pozycja międzynarodowa Polski uległa pogorszeniu. Rząd Grabskiego musiał się podać do dymisji. Nowy rząd nie mógł sobie poradzić, a poparcie dla niego ciągle malało</a:t>
            </a:r>
            <a:endParaRPr lang="pl-PL" dirty="0"/>
          </a:p>
        </p:txBody>
      </p:sp>
    </p:spTree>
  </p:cSld>
  <p:clrMapOvr>
    <a:masterClrMapping/>
  </p:clrMapOvr>
  <p:transition>
    <p:cover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00034" y="1214422"/>
            <a:ext cx="8229600" cy="4643438"/>
          </a:xfrm>
        </p:spPr>
        <p:txBody>
          <a:bodyPr>
            <a:normAutofit fontScale="92500"/>
          </a:bodyPr>
          <a:lstStyle/>
          <a:p>
            <a:pPr>
              <a:buNone/>
            </a:pPr>
            <a:r>
              <a:rPr lang="pl-PL" dirty="0" smtClean="0"/>
              <a:t>	c) W maju 1926 r. Stanisław Wojciechowski postanowił ponownie powierzyć funkcję premiera Wincentemu Witosowi, który stał na czele </a:t>
            </a:r>
            <a:r>
              <a:rPr lang="pl-PL" dirty="0" err="1" smtClean="0"/>
              <a:t>Chjeno</a:t>
            </a:r>
            <a:r>
              <a:rPr lang="pl-PL" dirty="0" smtClean="0"/>
              <a:t> – Piasta. </a:t>
            </a:r>
          </a:p>
          <a:p>
            <a:endParaRPr lang="pl-PL" dirty="0" smtClean="0"/>
          </a:p>
          <a:p>
            <a:pPr>
              <a:buNone/>
            </a:pPr>
            <a:r>
              <a:rPr lang="pl-PL" dirty="0" smtClean="0"/>
              <a:t>	d) charakterystyka rządów parlamentarnych: </a:t>
            </a:r>
          </a:p>
          <a:p>
            <a:r>
              <a:rPr lang="pl-PL" dirty="0" smtClean="0"/>
              <a:t>Od stycznia 1919 do maja 1926 r. władzę sprawowało 13 rządów,</a:t>
            </a:r>
          </a:p>
          <a:p>
            <a:r>
              <a:rPr lang="pl-PL" dirty="0" smtClean="0"/>
              <a:t> Rozdrobnienie polityczne parlamentu przyczyniło się niestabilności polskich rządów, które często się zmieniały, </a:t>
            </a:r>
          </a:p>
          <a:p>
            <a:r>
              <a:rPr lang="pl-PL" dirty="0" smtClean="0"/>
              <a:t> Życie polityczne było pełne skandali</a:t>
            </a:r>
          </a:p>
          <a:p>
            <a:r>
              <a:rPr lang="pl-PL" dirty="0" smtClean="0"/>
              <a:t> Polacy nie mieli zaufania do parlamentu.</a:t>
            </a:r>
            <a:endParaRPr lang="pl-PL" dirty="0"/>
          </a:p>
        </p:txBody>
      </p:sp>
    </p:spTree>
  </p:cSld>
  <p:clrMapOvr>
    <a:masterClrMapping/>
  </p:clrMapOvr>
  <p:transition>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buNone/>
            </a:pPr>
            <a:r>
              <a:rPr lang="pl-PL" dirty="0" smtClean="0"/>
              <a:t>	Stanisław Wojciechowski herbu Nałęcz ps. „Wacław” – polski polityk i działacz spółdzielczy, drugi prezydent Rzeczypospolitej Polskiej.</a:t>
            </a:r>
            <a:endParaRPr lang="pl-PL" dirty="0"/>
          </a:p>
        </p:txBody>
      </p:sp>
      <p:sp>
        <p:nvSpPr>
          <p:cNvPr id="3" name="Tytuł 2"/>
          <p:cNvSpPr>
            <a:spLocks noGrp="1"/>
          </p:cNvSpPr>
          <p:nvPr>
            <p:ph type="title"/>
          </p:nvPr>
        </p:nvSpPr>
        <p:spPr/>
        <p:txBody>
          <a:bodyPr/>
          <a:lstStyle/>
          <a:p>
            <a:r>
              <a:rPr lang="pl-PL" dirty="0" smtClean="0"/>
              <a:t>  Stanisław Wojciechowski </a:t>
            </a:r>
            <a:endParaRPr lang="pl-PL" dirty="0"/>
          </a:p>
        </p:txBody>
      </p:sp>
      <p:pic>
        <p:nvPicPr>
          <p:cNvPr id="4" name="Obraz 3" descr="Stanisław Wojciechowski – Wikipedia, wolna encyklopedia"/>
          <p:cNvPicPr/>
          <p:nvPr/>
        </p:nvPicPr>
        <p:blipFill>
          <a:blip r:embed="rId2" cstate="print"/>
          <a:srcRect/>
          <a:stretch>
            <a:fillRect/>
          </a:stretch>
        </p:blipFill>
        <p:spPr bwMode="auto">
          <a:xfrm>
            <a:off x="4857752" y="2571744"/>
            <a:ext cx="2786082" cy="392911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tytuł 4"/>
          <p:cNvSpPr>
            <a:spLocks noGrp="1"/>
          </p:cNvSpPr>
          <p:nvPr>
            <p:ph type="subTitle" idx="1"/>
          </p:nvPr>
        </p:nvSpPr>
        <p:spPr/>
        <p:txBody>
          <a:bodyPr/>
          <a:lstStyle/>
          <a:p>
            <a:r>
              <a:rPr lang="pl-PL" dirty="0" smtClean="0"/>
              <a:t>Weronika Motyka</a:t>
            </a:r>
            <a:endParaRPr lang="pl-PL" dirty="0"/>
          </a:p>
        </p:txBody>
      </p:sp>
      <p:sp>
        <p:nvSpPr>
          <p:cNvPr id="4" name="Tytuł 3"/>
          <p:cNvSpPr>
            <a:spLocks noGrp="1"/>
          </p:cNvSpPr>
          <p:nvPr>
            <p:ph type="ctrTitle"/>
          </p:nvPr>
        </p:nvSpPr>
        <p:spPr/>
        <p:txBody>
          <a:bodyPr/>
          <a:lstStyle/>
          <a:p>
            <a:r>
              <a:rPr lang="pl-PL" dirty="0" smtClean="0"/>
              <a:t>Dziękuję za uwagę </a:t>
            </a:r>
            <a:endParaRPr lang="pl-PL" dirty="0"/>
          </a:p>
        </p:txBody>
      </p:sp>
    </p:spTree>
  </p:cSld>
  <p:clrMapOvr>
    <a:masterClrMapping/>
  </p:clrMapOvr>
  <p:transition>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Szkoła demokracji. Wybory 1919 r. | dzieje.pl - Historia Polski"/>
          <p:cNvPicPr>
            <a:picLocks noGrp="1"/>
          </p:cNvPicPr>
          <p:nvPr>
            <p:ph idx="1"/>
          </p:nvPr>
        </p:nvPicPr>
        <p:blipFill>
          <a:blip r:embed="rId2" cstate="print"/>
          <a:srcRect/>
          <a:stretch>
            <a:fillRect/>
          </a:stretch>
        </p:blipFill>
        <p:spPr bwMode="auto">
          <a:xfrm>
            <a:off x="2428860" y="285728"/>
            <a:ext cx="4429156" cy="6215106"/>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a:buNone/>
            </a:pPr>
            <a:r>
              <a:rPr lang="pl-PL" dirty="0" smtClean="0"/>
              <a:t>	Ignacy Jan Paderewski herbu Jelita – polski pianista, kompozytor, działacz niepodległościowy, mąż stanu i polityk mający wpływ na ukształtowanie kraju.</a:t>
            </a:r>
            <a:endParaRPr lang="pl-PL" dirty="0"/>
          </a:p>
        </p:txBody>
      </p:sp>
      <p:sp>
        <p:nvSpPr>
          <p:cNvPr id="3" name="Tytuł 2"/>
          <p:cNvSpPr>
            <a:spLocks noGrp="1"/>
          </p:cNvSpPr>
          <p:nvPr>
            <p:ph type="title"/>
          </p:nvPr>
        </p:nvSpPr>
        <p:spPr>
          <a:xfrm>
            <a:off x="714348" y="285728"/>
            <a:ext cx="8229600" cy="1219200"/>
          </a:xfrm>
        </p:spPr>
        <p:txBody>
          <a:bodyPr/>
          <a:lstStyle/>
          <a:p>
            <a:r>
              <a:rPr lang="pl-PL" dirty="0" smtClean="0"/>
              <a:t>Ignacy Paderewski </a:t>
            </a:r>
            <a:endParaRPr lang="pl-PL" dirty="0"/>
          </a:p>
        </p:txBody>
      </p:sp>
      <p:pic>
        <p:nvPicPr>
          <p:cNvPr id="4" name="Obraz 3" descr="Ignacy Jan Paderewski - Życie i twórczość | Artysta | Culture.pl"/>
          <p:cNvPicPr/>
          <p:nvPr/>
        </p:nvPicPr>
        <p:blipFill>
          <a:blip r:embed="rId2" cstate="print"/>
          <a:srcRect/>
          <a:stretch>
            <a:fillRect/>
          </a:stretch>
        </p:blipFill>
        <p:spPr bwMode="auto">
          <a:xfrm>
            <a:off x="2786050" y="3143248"/>
            <a:ext cx="4929190" cy="285752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94 lata temu Sejm Ustawodawczy uchwalił Konstytucję marcową"/>
          <p:cNvPicPr>
            <a:picLocks noGrp="1"/>
          </p:cNvPicPr>
          <p:nvPr>
            <p:ph idx="1"/>
          </p:nvPr>
        </p:nvPicPr>
        <p:blipFill>
          <a:blip r:embed="rId2" cstate="print"/>
          <a:srcRect/>
          <a:stretch>
            <a:fillRect/>
          </a:stretch>
        </p:blipFill>
        <p:spPr bwMode="auto">
          <a:xfrm>
            <a:off x="2071670" y="357166"/>
            <a:ext cx="4643470" cy="6215106"/>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928670"/>
            <a:ext cx="8229600" cy="5167330"/>
          </a:xfrm>
        </p:spPr>
        <p:txBody>
          <a:bodyPr>
            <a:normAutofit/>
          </a:bodyPr>
          <a:lstStyle/>
          <a:p>
            <a:pPr>
              <a:buNone/>
            </a:pPr>
            <a:r>
              <a:rPr lang="pl-PL" dirty="0" smtClean="0"/>
              <a:t>	SENAT. Kadencja 5 lat. Wybory 5-do przymiotnikowe. Składa się ze 111 senatorów</a:t>
            </a:r>
          </a:p>
          <a:p>
            <a:pPr>
              <a:buNone/>
            </a:pPr>
            <a:endParaRPr lang="pl-PL" dirty="0" smtClean="0"/>
          </a:p>
          <a:p>
            <a:pPr>
              <a:buNone/>
            </a:pPr>
            <a:r>
              <a:rPr lang="pl-PL" dirty="0" smtClean="0"/>
              <a:t>	PREZYDENT – wybierany był na 7 lat przez Sejm i Senat połączone w Zgromadzenie Narodowe. Stał na czele władzy wykonawczej. Zwoływał, otwierał, i zamykał posiedzenia Sejmu i Senatu. Był zwierzchnikiem Sił Zbrojnych. Mianował Naczelnego Wodza na wypadek wojny. Posiadał prawo łaski. Mianował premiera, a na jego wniosek ministrów, którzy byli odpowiedzialni przed Sejmem. Każdy jego akt musiał mieć kontrasygnatę (podpis) ministra.</a:t>
            </a: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524000"/>
            <a:ext cx="8229600" cy="4905396"/>
          </a:xfrm>
        </p:spPr>
        <p:txBody>
          <a:bodyPr>
            <a:normAutofit fontScale="92500" lnSpcReduction="20000"/>
          </a:bodyPr>
          <a:lstStyle/>
          <a:p>
            <a:pPr marL="514350" indent="-514350">
              <a:buFont typeface="Wingdings" pitchFamily="2" charset="2"/>
              <a:buChar char="§"/>
            </a:pPr>
            <a:r>
              <a:rPr lang="pl-PL" dirty="0" smtClean="0"/>
              <a:t>Obszar  nowej Polski liczył 388,6 tys. </a:t>
            </a:r>
            <a:r>
              <a:rPr lang="pl-PL" dirty="0" err="1" smtClean="0"/>
              <a:t>km²</a:t>
            </a:r>
            <a:r>
              <a:rPr lang="pl-PL" dirty="0" smtClean="0"/>
              <a:t>. Ludność Kraju wynosiła w 1921 r. 27,2 mln ., a w 1939 r. 35,1 mln osób.</a:t>
            </a:r>
          </a:p>
          <a:p>
            <a:pPr marL="514350" indent="-514350">
              <a:buNone/>
            </a:pPr>
            <a:endParaRPr lang="pl-PL" dirty="0" smtClean="0"/>
          </a:p>
          <a:p>
            <a:pPr marL="514350" indent="-514350">
              <a:buFont typeface="Wingdings" pitchFamily="2" charset="2"/>
              <a:buChar char="§"/>
            </a:pPr>
            <a:r>
              <a:rPr lang="pl-PL" dirty="0" smtClean="0"/>
              <a:t> II Rzeczypospolita była krajem wielonarodowym – Polacy stanowili ok. 64% ludności; pozostałe narody to: Ukraińcy , Żydzi, Białorusini, Niemcy.</a:t>
            </a:r>
          </a:p>
          <a:p>
            <a:pPr marL="514350" indent="-514350">
              <a:buNone/>
            </a:pPr>
            <a:endParaRPr lang="pl-PL" dirty="0" smtClean="0"/>
          </a:p>
          <a:p>
            <a:pPr marL="514350" indent="-514350">
              <a:buFont typeface="Wingdings" pitchFamily="2" charset="2"/>
              <a:buChar char="§"/>
            </a:pPr>
            <a:r>
              <a:rPr lang="pl-PL" dirty="0" smtClean="0"/>
              <a:t>W latach 1914 – 1920 zniszczeniu uległo około 30% majątku narodowego ziem polskich. Tereny Polski były zróżnicowane pod względem gospodarczym. Najlepiej były rozwinięte dawne ziemie zaboru pruskiego, najsłabiej Kresy Wschodnie. Dlatego w okresie dwudziestolecia przyjęto podział Polski na Polskę A i B (linią podziału była Wisła).</a:t>
            </a:r>
            <a:endParaRPr lang="pl-PL" dirty="0"/>
          </a:p>
        </p:txBody>
      </p:sp>
      <p:sp>
        <p:nvSpPr>
          <p:cNvPr id="2" name="Tytuł 1"/>
          <p:cNvSpPr>
            <a:spLocks noGrp="1"/>
          </p:cNvSpPr>
          <p:nvPr>
            <p:ph type="title"/>
          </p:nvPr>
        </p:nvSpPr>
        <p:spPr/>
        <p:txBody>
          <a:bodyPr>
            <a:normAutofit fontScale="90000"/>
          </a:bodyPr>
          <a:lstStyle/>
          <a:p>
            <a:r>
              <a:rPr lang="pl-PL" dirty="0" smtClean="0"/>
              <a:t>3. Charakterystyka II Rzeczypospolitej</a:t>
            </a:r>
            <a:endParaRPr lang="pl-PL" dirty="0"/>
          </a:p>
        </p:txBody>
      </p:sp>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marL="514350" indent="-514350">
              <a:buFont typeface="Wingdings" pitchFamily="2" charset="2"/>
              <a:buChar char="§"/>
            </a:pPr>
            <a:r>
              <a:rPr lang="pl-PL" dirty="0" smtClean="0"/>
              <a:t>Na skutek uchwalenia 17 marca 1921 r. konstytucji marcowej w Polsce wprowadzono ustrój demokracji parlamentarnej, który gwarantował władzy ustawodawczej przewagę nad władzą wykonawczą. Do jesieni 1922 r. władzę w państwie pełnił Naczelnik Państwa  Józef Piłsudski i jednoizbowy Sejm Ustawodawczy.</a:t>
            </a:r>
          </a:p>
          <a:p>
            <a:pPr marL="514350" indent="-514350">
              <a:buFont typeface="+mj-lt"/>
              <a:buAutoNum type="alphaLcParenR"/>
            </a:pPr>
            <a:endParaRPr lang="pl-PL" dirty="0" smtClean="0"/>
          </a:p>
          <a:p>
            <a:pPr marL="514350" indent="-514350">
              <a:buNone/>
            </a:pPr>
            <a:endParaRPr lang="pl-PL" dirty="0"/>
          </a:p>
        </p:txBody>
      </p:sp>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buNone/>
            </a:pPr>
            <a:r>
              <a:rPr lang="pl-PL" dirty="0" smtClean="0"/>
              <a:t>	 Józef Klemens Piłsudski – polski działacz społeczny i niepodległościowy, żołnierz, polityk, mąż stanu.</a:t>
            </a:r>
            <a:endParaRPr lang="pl-PL" dirty="0"/>
          </a:p>
        </p:txBody>
      </p:sp>
      <p:sp>
        <p:nvSpPr>
          <p:cNvPr id="2" name="Tytuł 1"/>
          <p:cNvSpPr>
            <a:spLocks noGrp="1"/>
          </p:cNvSpPr>
          <p:nvPr>
            <p:ph type="title"/>
          </p:nvPr>
        </p:nvSpPr>
        <p:spPr/>
        <p:txBody>
          <a:bodyPr/>
          <a:lstStyle/>
          <a:p>
            <a:r>
              <a:rPr lang="pl-PL" dirty="0" smtClean="0"/>
              <a:t>Józef Piłsudski </a:t>
            </a:r>
            <a:endParaRPr lang="pl-PL" dirty="0"/>
          </a:p>
        </p:txBody>
      </p:sp>
      <p:pic>
        <p:nvPicPr>
          <p:cNvPr id="4" name="Obraz 3" descr="Józef Piłsudski – Wikipedia, wolna encyklopedia"/>
          <p:cNvPicPr/>
          <p:nvPr/>
        </p:nvPicPr>
        <p:blipFill>
          <a:blip r:embed="rId2" cstate="print"/>
          <a:srcRect/>
          <a:stretch>
            <a:fillRect/>
          </a:stretch>
        </p:blipFill>
        <p:spPr bwMode="auto">
          <a:xfrm>
            <a:off x="4071934" y="2428868"/>
            <a:ext cx="3214710" cy="414338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172</TotalTime>
  <Words>832</Words>
  <Application>Microsoft Office PowerPoint</Application>
  <PresentationFormat>Pokaz na ekranie (4:3)</PresentationFormat>
  <Paragraphs>72</Paragraphs>
  <Slides>24</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24</vt:i4>
      </vt:variant>
    </vt:vector>
  </HeadingPairs>
  <TitlesOfParts>
    <vt:vector size="28" baseType="lpstr">
      <vt:lpstr>Constantia</vt:lpstr>
      <vt:lpstr>Wingdings</vt:lpstr>
      <vt:lpstr>Wingdings 2</vt:lpstr>
      <vt:lpstr>Papier</vt:lpstr>
      <vt:lpstr>Rządy parlamentarne II Rzeczypospolitej  </vt:lpstr>
      <vt:lpstr>1.Wybory </vt:lpstr>
      <vt:lpstr>Prezentacja programu PowerPoint</vt:lpstr>
      <vt:lpstr>Ignacy Paderewski </vt:lpstr>
      <vt:lpstr>Prezentacja programu PowerPoint</vt:lpstr>
      <vt:lpstr>Prezentacja programu PowerPoint</vt:lpstr>
      <vt:lpstr>3. Charakterystyka II Rzeczypospolitej</vt:lpstr>
      <vt:lpstr>Prezentacja programu PowerPoint</vt:lpstr>
      <vt:lpstr>Józef Piłsudski </vt:lpstr>
      <vt:lpstr>4. Wybory parlamentarne</vt:lpstr>
      <vt:lpstr>Najważniejsze ugrupowania polityczne  II Rzeczypospolitej 1921 – 1926</vt:lpstr>
      <vt:lpstr>5. Wybory prezydenckie 1922 r. i rządy demokracji parlamentarnej</vt:lpstr>
      <vt:lpstr>Prezentacja programu PowerPoint</vt:lpstr>
      <vt:lpstr>6. Rządy parlamentarne 1923 – 1926</vt:lpstr>
      <vt:lpstr>Prezentacja programu PowerPoint</vt:lpstr>
      <vt:lpstr>Władysław Grabski </vt:lpstr>
      <vt:lpstr>Reformy rządu Władysława Grabskiego</vt:lpstr>
      <vt:lpstr>Prezentacja programu PowerPoint</vt:lpstr>
      <vt:lpstr>Prezentacja programu PowerPoint</vt:lpstr>
      <vt:lpstr>Inne działania rządu Grabskiego</vt:lpstr>
      <vt:lpstr>Prezentacja programu PowerPoint</vt:lpstr>
      <vt:lpstr>Prezentacja programu PowerPoint</vt:lpstr>
      <vt:lpstr>  Stanisław Wojciechowski </vt:lpstr>
      <vt:lpstr>Dziękuję za uwagę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Rządy parlamentarne</dc:title>
  <dc:creator>Admin</dc:creator>
  <cp:lastModifiedBy>User</cp:lastModifiedBy>
  <cp:revision>14</cp:revision>
  <dcterms:created xsi:type="dcterms:W3CDTF">2020-05-30T10:17:01Z</dcterms:created>
  <dcterms:modified xsi:type="dcterms:W3CDTF">2020-06-03T17:32:56Z</dcterms:modified>
</cp:coreProperties>
</file>